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 saveSubsetFonts="1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370" r:id="rId3"/>
    <p:sldId id="361" r:id="rId5"/>
    <p:sldId id="376" r:id="rId6"/>
    <p:sldId id="377" r:id="rId7"/>
    <p:sldId id="378" r:id="rId8"/>
    <p:sldId id="379" r:id="rId9"/>
    <p:sldId id="380" r:id="rId10"/>
    <p:sldId id="381" r:id="rId11"/>
    <p:sldId id="382" r:id="rId12"/>
    <p:sldId id="383" r:id="rId13"/>
    <p:sldId id="375" r:id="rId14"/>
  </p:sldIdLst>
  <p:sldSz cx="12190095" cy="6859270"/>
  <p:notesSz cx="6858000" cy="9144000"/>
  <p:defaultTextStyle>
    <a:defPPr>
      <a:defRPr lang="zh-CN"/>
    </a:defPPr>
    <a:lvl1pPr marL="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19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39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58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678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097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80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000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19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0000FF"/>
    <a:srgbClr val="F5F5F5"/>
    <a:srgbClr val="FF9900"/>
    <a:srgbClr val="38B1BF"/>
    <a:srgbClr val="EF7768"/>
    <a:srgbClr val="FF9933"/>
    <a:srgbClr val="C7C7C7"/>
    <a:srgbClr val="00458E"/>
    <a:srgbClr val="8B8B8B"/>
    <a:srgbClr val="B1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511" autoAdjust="0"/>
    <p:restoredTop sz="94660"/>
  </p:normalViewPr>
  <p:slideViewPr>
    <p:cSldViewPr>
      <p:cViewPr varScale="1">
        <p:scale>
          <a:sx n="89" d="100"/>
          <a:sy n="89" d="100"/>
        </p:scale>
        <p:origin x="-786" y="-96"/>
      </p:cViewPr>
      <p:guideLst>
        <p:guide orient="horz" pos="2160"/>
        <p:guide orient="horz" pos="3838"/>
        <p:guide pos="3839"/>
        <p:guide pos="7196"/>
        <p:guide pos="5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84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C15E6-6BD2-4E4B-B1D4-218C26E1B2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5EDCA-2189-4435-B38B-6F3C2C04435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7430C-5A66-4BD0-A971-34190B6C6019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4AC173A-3DA8-4893-B28A-1E15F55C330A}" type="slidenum">
              <a:rPr kumimoji="0" lang="zh-CN" alt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fld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AC173A-3DA8-4893-B28A-1E15F55C330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wipe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Click="0" advTm="0">
    <p:wipe/>
  </p:transition>
  <p:txStyles>
    <p:titleStyle>
      <a:lvl1pPr algn="ctr" defTabSz="1088390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305" indent="-408305" algn="l" defTabSz="108839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555" indent="-340360" algn="l" defTabSz="1088390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805" indent="-272415" algn="l" defTabSz="108839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000" indent="-272415" algn="l" defTabSz="108839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95" indent="-272415" algn="l" defTabSz="108839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90" indent="-272415" algn="l" defTabSz="108839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585" indent="-272415" algn="l" defTabSz="108839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780" indent="-272415" algn="l" defTabSz="108839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975" indent="-272415" algn="l" defTabSz="108839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19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390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58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780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097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80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000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195" algn="l" defTabSz="108839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>
            <a:off x="4655046" y="1127493"/>
            <a:ext cx="2880320" cy="2483034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" name="组合 2"/>
          <p:cNvGrpSpPr/>
          <p:nvPr/>
        </p:nvGrpSpPr>
        <p:grpSpPr>
          <a:xfrm>
            <a:off x="0" y="6406814"/>
            <a:ext cx="12190412" cy="452774"/>
            <a:chOff x="1" y="6406814"/>
            <a:chExt cx="12190412" cy="452774"/>
          </a:xfrm>
        </p:grpSpPr>
        <p:sp>
          <p:nvSpPr>
            <p:cNvPr id="32" name="六边形 31"/>
            <p:cNvSpPr/>
            <p:nvPr/>
          </p:nvSpPr>
          <p:spPr>
            <a:xfrm>
              <a:off x="1" y="6406814"/>
              <a:ext cx="3041773" cy="452774"/>
            </a:xfrm>
            <a:prstGeom prst="hexagon">
              <a:avLst/>
            </a:prstGeom>
            <a:solidFill>
              <a:srgbClr val="5FCA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六边形 32"/>
            <p:cNvSpPr/>
            <p:nvPr/>
          </p:nvSpPr>
          <p:spPr>
            <a:xfrm>
              <a:off x="3041775" y="6406814"/>
              <a:ext cx="3063750" cy="452774"/>
            </a:xfrm>
            <a:prstGeom prst="hexagon">
              <a:avLst/>
            </a:prstGeom>
            <a:solidFill>
              <a:srgbClr val="A0BF0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六边形 33"/>
            <p:cNvSpPr/>
            <p:nvPr/>
          </p:nvSpPr>
          <p:spPr>
            <a:xfrm>
              <a:off x="6095207" y="6406814"/>
              <a:ext cx="3047603" cy="452774"/>
            </a:xfrm>
            <a:prstGeom prst="hexagon">
              <a:avLst/>
            </a:prstGeom>
            <a:solidFill>
              <a:srgbClr val="31909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六边形 34"/>
            <p:cNvSpPr/>
            <p:nvPr/>
          </p:nvSpPr>
          <p:spPr>
            <a:xfrm>
              <a:off x="9142810" y="6406814"/>
              <a:ext cx="3047603" cy="452774"/>
            </a:xfrm>
            <a:prstGeom prst="hexagon">
              <a:avLst/>
            </a:prstGeom>
            <a:solidFill>
              <a:srgbClr val="F584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6" name="六边形 35"/>
          <p:cNvSpPr/>
          <p:nvPr/>
        </p:nvSpPr>
        <p:spPr>
          <a:xfrm flipV="1">
            <a:off x="0" y="0"/>
            <a:ext cx="3047603" cy="93401"/>
          </a:xfrm>
          <a:prstGeom prst="hexagon">
            <a:avLst/>
          </a:prstGeom>
          <a:solidFill>
            <a:srgbClr val="5F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3023372" y="1715282"/>
            <a:ext cx="6929486" cy="784814"/>
          </a:xfrm>
          <a:prstGeom prst="rect">
            <a:avLst/>
          </a:prstGeom>
          <a:noFill/>
        </p:spPr>
        <p:txBody>
          <a:bodyPr wrap="square" lIns="91423" tIns="45712" rIns="91423" bIns="45712" rtlCol="0">
            <a:spAutoFit/>
          </a:bodyPr>
          <a:lstStyle/>
          <a:p>
            <a:r>
              <a:rPr lang="en-US" altLang="zh-CN" sz="4500" dirty="0" smtClean="0">
                <a:solidFill>
                  <a:srgbClr val="319095"/>
                </a:solidFill>
                <a:latin typeface="Impact" pitchFamily="34" charset="0"/>
              </a:rPr>
              <a:t>2020-2021</a:t>
            </a:r>
            <a:r>
              <a:rPr lang="zh-CN" altLang="en-US" sz="4500" dirty="0" smtClean="0">
                <a:solidFill>
                  <a:srgbClr val="319095"/>
                </a:solidFill>
                <a:latin typeface="方正小标宋简体" pitchFamily="65" charset="-122"/>
                <a:ea typeface="方正小标宋简体" pitchFamily="65" charset="-122"/>
              </a:rPr>
              <a:t>学年第二学期</a:t>
            </a:r>
            <a:endParaRPr lang="en-US" altLang="zh-CN" sz="4500" dirty="0" smtClean="0">
              <a:solidFill>
                <a:srgbClr val="319095"/>
              </a:solidFill>
              <a:latin typeface="方正小标宋简体" pitchFamily="65" charset="-122"/>
              <a:ea typeface="方正小标宋简体" pitchFamily="65" charset="-122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1951802" y="2715414"/>
            <a:ext cx="8786874" cy="1015647"/>
          </a:xfrm>
          <a:prstGeom prst="rect">
            <a:avLst/>
          </a:prstGeom>
          <a:noFill/>
          <a:ln>
            <a:noFill/>
          </a:ln>
          <a:effectLst>
            <a:glow rad="1905000">
              <a:srgbClr val="F14124">
                <a:alpha val="40000"/>
              </a:srgbClr>
            </a:glow>
            <a:softEdge rad="1270000"/>
          </a:effectLst>
        </p:spPr>
        <p:txBody>
          <a:bodyPr wrap="square" lIns="91423" tIns="45712" rIns="91423" bIns="45712">
            <a:spAutoFit/>
          </a:bodyPr>
          <a:lstStyle/>
          <a:p>
            <a:pPr algn="ctr"/>
            <a:r>
              <a:rPr lang="zh-CN" altLang="en-US" sz="6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高二年级教学工作计划</a:t>
            </a:r>
            <a:endParaRPr lang="zh-CN" altLang="en-US" sz="6000" b="1" dirty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六边形 18"/>
          <p:cNvSpPr/>
          <p:nvPr/>
        </p:nvSpPr>
        <p:spPr>
          <a:xfrm flipV="1">
            <a:off x="3041774" y="2632"/>
            <a:ext cx="3047603" cy="93401"/>
          </a:xfrm>
          <a:prstGeom prst="hexagon">
            <a:avLst/>
          </a:prstGeom>
          <a:solidFill>
            <a:srgbClr val="A0BF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20" name="六边形 19"/>
          <p:cNvSpPr/>
          <p:nvPr/>
        </p:nvSpPr>
        <p:spPr>
          <a:xfrm flipV="1">
            <a:off x="6083548" y="2632"/>
            <a:ext cx="3047603" cy="93401"/>
          </a:xfrm>
          <a:prstGeom prst="hexag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  <p:sp>
        <p:nvSpPr>
          <p:cNvPr id="21" name="六边形 20"/>
          <p:cNvSpPr/>
          <p:nvPr/>
        </p:nvSpPr>
        <p:spPr>
          <a:xfrm flipV="1">
            <a:off x="9142810" y="2632"/>
            <a:ext cx="3047603" cy="93401"/>
          </a:xfrm>
          <a:prstGeom prst="hexagon">
            <a:avLst/>
          </a:prstGeom>
          <a:solidFill>
            <a:srgbClr val="F58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7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30" decel="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0" accel="100000" fill="hold">
                                          <p:stCondLst>
                                            <p:cond delay="63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/>
      <p:bldP spid="42" grpId="0"/>
      <p:bldP spid="19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接连接符 14"/>
          <p:cNvCxnSpPr/>
          <p:nvPr/>
        </p:nvCxnSpPr>
        <p:spPr>
          <a:xfrm>
            <a:off x="0" y="57227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380430" y="49054"/>
            <a:ext cx="46477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三、精品工程：精细化教研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579789" cy="572273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96257" name="Rectangle 1"/>
          <p:cNvSpPr>
            <a:spLocks noChangeArrowheads="1"/>
          </p:cNvSpPr>
          <p:nvPr/>
        </p:nvSpPr>
        <p:spPr bwMode="auto">
          <a:xfrm>
            <a:off x="308729" y="659473"/>
            <a:ext cx="11572956" cy="59855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4064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5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itchFamily="34" charset="0"/>
                <a:ea typeface="方正小标宋简体" pitchFamily="65" charset="-122"/>
                <a:cs typeface="Times New Roman" pitchFamily="18" charset="0"/>
              </a:rPr>
              <a:t>精细化教研工程领导考核小组</a:t>
            </a:r>
            <a:endParaRPr kumimoji="0" lang="zh-CN" sz="25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组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    长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： 牛志敏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副 组 长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： 马  勇、张维佳、吴治国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组    员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： 张立强、陈  彦、贾万鹏、张  燕、梁化云</a:t>
            </a:r>
            <a:r>
              <a:rPr lang="zh-CN" altLang="en-US" sz="2000" b="1" dirty="0" smtClean="0">
                <a:latin typeface="Arial" pitchFamily="34" charset="0"/>
                <a:ea typeface="宋体" pitchFamily="2" charset="-122"/>
                <a:cs typeface="Times New Roman" pitchFamily="18" charset="0"/>
              </a:rPr>
              <a:t>、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吴艳菊、邓仁霞、刘秀艳、高志刚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黑体" pitchFamily="49" charset="-122"/>
                <a:ea typeface="黑体" pitchFamily="49" charset="-122"/>
                <a:cs typeface="Times New Roman" pitchFamily="18" charset="0"/>
              </a:rPr>
              <a:t>检查人员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： 杨传波、由佩骅、朱  璐、张  静、赵怡雪、刘光平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一、主要职责：以学科组为单位，对教研全过程进行考核。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二、考核方式：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（一）按照精细化教研十项要求，进教研组检查每次的教研情况、有加分和减分（满分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100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分）。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（二）日常管理（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40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分）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        1.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人数，每少一人次，扣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1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分。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        2.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不按时教研，每次扣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5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分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        3.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无故没有教研，每次扣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10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分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（三）教研学案评比（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30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分）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    学期末找部分学生对各科的学案进行评比打分，评出优秀学案。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（四）教研比赛（</a:t>
            </a:r>
            <a:r>
              <a:rPr kumimoji="0" lang="en-US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30</a:t>
            </a: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分）。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仿宋_GB2312" pitchFamily="49" charset="-122"/>
                <a:cs typeface="Times New Roman" pitchFamily="18" charset="0"/>
              </a:rPr>
              <a:t>   每学期进行一次教研比赛，分别对每组打出分数。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zh-CN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  <a:p>
            <a:pPr marL="0" marR="0" lvl="0" indent="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学期末，根据各项分数算出总分，对每个学科组进行排名，作为评选优秀教研组的一项参考。</a:t>
            </a:r>
            <a:endParaRPr kumimoji="0" lang="zh-CN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等腰三角形 1"/>
          <p:cNvSpPr/>
          <p:nvPr/>
        </p:nvSpPr>
        <p:spPr>
          <a:xfrm>
            <a:off x="4655046" y="1127493"/>
            <a:ext cx="2880320" cy="2483034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2" name="六边形 31"/>
          <p:cNvSpPr/>
          <p:nvPr/>
        </p:nvSpPr>
        <p:spPr>
          <a:xfrm>
            <a:off x="1" y="6406814"/>
            <a:ext cx="3041773" cy="452774"/>
          </a:xfrm>
          <a:prstGeom prst="hexagon">
            <a:avLst/>
          </a:prstGeom>
          <a:solidFill>
            <a:srgbClr val="5F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3" name="六边形 32"/>
          <p:cNvSpPr/>
          <p:nvPr/>
        </p:nvSpPr>
        <p:spPr>
          <a:xfrm>
            <a:off x="3041775" y="6406814"/>
            <a:ext cx="3063750" cy="452774"/>
          </a:xfrm>
          <a:prstGeom prst="hexagon">
            <a:avLst/>
          </a:prstGeom>
          <a:solidFill>
            <a:srgbClr val="A0BF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4" name="六边形 33"/>
          <p:cNvSpPr/>
          <p:nvPr/>
        </p:nvSpPr>
        <p:spPr>
          <a:xfrm>
            <a:off x="6095207" y="6406814"/>
            <a:ext cx="3047603" cy="452774"/>
          </a:xfrm>
          <a:prstGeom prst="hexag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5" name="六边形 34"/>
          <p:cNvSpPr/>
          <p:nvPr/>
        </p:nvSpPr>
        <p:spPr>
          <a:xfrm>
            <a:off x="9142810" y="6406814"/>
            <a:ext cx="3047603" cy="452774"/>
          </a:xfrm>
          <a:prstGeom prst="hexagon">
            <a:avLst/>
          </a:prstGeom>
          <a:solidFill>
            <a:srgbClr val="F58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" name="六边形 35"/>
          <p:cNvSpPr/>
          <p:nvPr/>
        </p:nvSpPr>
        <p:spPr>
          <a:xfrm flipV="1">
            <a:off x="0" y="0"/>
            <a:ext cx="3047603" cy="93401"/>
          </a:xfrm>
          <a:prstGeom prst="hexagon">
            <a:avLst/>
          </a:prstGeom>
          <a:solidFill>
            <a:srgbClr val="5F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309388" y="2643976"/>
            <a:ext cx="1723514" cy="1015647"/>
          </a:xfrm>
          <a:prstGeom prst="rect">
            <a:avLst/>
          </a:prstGeom>
          <a:noFill/>
          <a:ln>
            <a:noFill/>
          </a:ln>
          <a:effectLst>
            <a:glow rad="1905000">
              <a:srgbClr val="F14124">
                <a:alpha val="40000"/>
              </a:srgbClr>
            </a:glow>
            <a:softEdge rad="1270000"/>
          </a:effectLst>
        </p:spPr>
        <p:txBody>
          <a:bodyPr wrap="none" lIns="91423" tIns="45712" rIns="91423" bIns="45712">
            <a:spAutoFit/>
          </a:bodyPr>
          <a:lstStyle/>
          <a:p>
            <a:pPr lvl="0" algn="ctr" defTabSz="914400"/>
            <a:r>
              <a:rPr lang="zh-CN" altLang="en-US" sz="6000" b="1" kern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endParaRPr lang="zh-CN" altLang="en-US" sz="6000" b="1" kern="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9" name="六边形 18"/>
          <p:cNvSpPr/>
          <p:nvPr/>
        </p:nvSpPr>
        <p:spPr>
          <a:xfrm flipV="1">
            <a:off x="3041774" y="2632"/>
            <a:ext cx="3047603" cy="93401"/>
          </a:xfrm>
          <a:prstGeom prst="hexagon">
            <a:avLst/>
          </a:prstGeom>
          <a:solidFill>
            <a:srgbClr val="A0BF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六边形 19"/>
          <p:cNvSpPr/>
          <p:nvPr/>
        </p:nvSpPr>
        <p:spPr>
          <a:xfrm flipV="1">
            <a:off x="6083548" y="2632"/>
            <a:ext cx="3047603" cy="93401"/>
          </a:xfrm>
          <a:prstGeom prst="hexag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六边形 20"/>
          <p:cNvSpPr/>
          <p:nvPr/>
        </p:nvSpPr>
        <p:spPr>
          <a:xfrm flipV="1">
            <a:off x="9142810" y="2632"/>
            <a:ext cx="3047603" cy="93401"/>
          </a:xfrm>
          <a:prstGeom prst="hexagon">
            <a:avLst/>
          </a:prstGeom>
          <a:solidFill>
            <a:srgbClr val="F584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 spd="slow" advClick="0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42" grpId="0"/>
      <p:bldP spid="19" grpId="0" animBg="1"/>
      <p:bldP spid="20" grpId="0" animBg="1"/>
      <p:bldP spid="2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451604" y="1000902"/>
            <a:ext cx="11430080" cy="55007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1023108" y="1358092"/>
            <a:ext cx="10429948" cy="4709014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r>
              <a:rPr lang="zh-CN" altLang="en-US" sz="2500" b="1" dirty="0" smtClean="0">
                <a:solidFill>
                  <a:srgbClr val="0000FF"/>
                </a:solidFill>
                <a:latin typeface="+mn-ea"/>
              </a:rPr>
              <a:t>   （一）坚决落实疫情防控责任，做好常态化疫情防控工作。</a:t>
            </a:r>
            <a:endParaRPr lang="zh-CN" altLang="en-US" sz="25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zh-CN" altLang="en-US" sz="2500" b="1" dirty="0" smtClean="0">
                <a:latin typeface="+mn-ea"/>
              </a:rPr>
              <a:t>    严格落实我校疫情防控工作的各项方案，坚持做到全体教职工和全体学生每日三次测温，严格办公室和教室通风消毒制度，认真填写各种防疫表格并及时上交学校相关部门。及时对教职工、学生本人及第三方人员进行精准摸排，及时上报相关信息。做好学生心理辅导，关注学生心理健康。</a:t>
            </a:r>
            <a:endParaRPr lang="en-US" altLang="zh-CN" sz="2500" b="1" dirty="0" smtClean="0">
              <a:latin typeface="+mn-ea"/>
            </a:endParaRPr>
          </a:p>
          <a:p>
            <a:endParaRPr lang="en-US" altLang="zh-CN" sz="2500" b="1" dirty="0" smtClean="0">
              <a:latin typeface="+mn-ea"/>
            </a:endParaRPr>
          </a:p>
          <a:p>
            <a:r>
              <a:rPr lang="zh-CN" altLang="en-US" sz="2500" b="1" dirty="0" smtClean="0">
                <a:latin typeface="+mn-ea"/>
              </a:rPr>
              <a:t>   </a:t>
            </a:r>
            <a:r>
              <a:rPr lang="zh-CN" altLang="en-US" sz="2500" b="1" dirty="0" smtClean="0">
                <a:solidFill>
                  <a:srgbClr val="0000FF"/>
                </a:solidFill>
                <a:latin typeface="+mn-ea"/>
              </a:rPr>
              <a:t>（二）加强班主任队伍建设，增强班主任责任意识。</a:t>
            </a:r>
            <a:endParaRPr lang="zh-CN" altLang="en-US" sz="25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zh-CN" altLang="en-US" sz="2500" b="1" dirty="0" smtClean="0">
                <a:latin typeface="+mn-ea"/>
              </a:rPr>
              <a:t>    要继续落实</a:t>
            </a:r>
            <a:r>
              <a:rPr lang="en-US" altLang="zh-CN" sz="2500" b="1" dirty="0" smtClean="0">
                <a:latin typeface="+mn-ea"/>
              </a:rPr>
              <a:t>《</a:t>
            </a:r>
            <a:r>
              <a:rPr lang="zh-CN" altLang="en-US" sz="2500" b="1" dirty="0" smtClean="0">
                <a:latin typeface="+mn-ea"/>
              </a:rPr>
              <a:t>班主任十引领</a:t>
            </a:r>
            <a:r>
              <a:rPr lang="en-US" altLang="zh-CN" sz="2500" b="1" dirty="0" smtClean="0">
                <a:latin typeface="+mn-ea"/>
              </a:rPr>
              <a:t>》</a:t>
            </a:r>
            <a:r>
              <a:rPr lang="zh-CN" altLang="en-US" sz="2500" b="1" dirty="0" smtClean="0">
                <a:latin typeface="+mn-ea"/>
              </a:rPr>
              <a:t>要求，着重增强班主任的责任意识。要求班主任始终把学生的成长、学习、安全、品德等作为想问题、办事情、做工作的根本出发点和落脚点；切实做到宽容学生、了解学生、关爱学生、倾听学生；以严明的纪律、严格的要求、细心的爱护、恒心的坚持来管理学生，真正做一名为了学生，敢于担当的班主任。</a:t>
            </a:r>
            <a:endParaRPr lang="en-US" altLang="zh-CN" sz="2500" b="1" dirty="0" smtClean="0">
              <a:latin typeface="+mn-ea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一、学生管理活动方面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451604" y="1000902"/>
            <a:ext cx="11430080" cy="55007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1023108" y="1072340"/>
            <a:ext cx="10429948" cy="5263012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r>
              <a:rPr lang="zh-CN" altLang="en-US" sz="2500" b="1" dirty="0" smtClean="0">
                <a:solidFill>
                  <a:srgbClr val="0000FF"/>
                </a:solidFill>
                <a:latin typeface="+mn-ea"/>
              </a:rPr>
              <a:t>   </a:t>
            </a:r>
            <a:r>
              <a:rPr lang="zh-CN" altLang="en-US" sz="2300" b="1" dirty="0" smtClean="0">
                <a:solidFill>
                  <a:srgbClr val="0000FF"/>
                </a:solidFill>
                <a:latin typeface="+mn-ea"/>
              </a:rPr>
              <a:t>（三）加强纪律管理，提高学生德育教育水平。</a:t>
            </a:r>
            <a:endParaRPr lang="zh-CN" altLang="en-US" sz="23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zh-CN" altLang="en-US" sz="2300" b="1" dirty="0" smtClean="0">
                <a:latin typeface="+mn-ea"/>
              </a:rPr>
              <a:t>    </a:t>
            </a:r>
            <a:r>
              <a:rPr lang="zh-CN" altLang="en-US" sz="2200" b="1" dirty="0" smtClean="0">
                <a:latin typeface="+mn-ea"/>
              </a:rPr>
              <a:t>继续严格落实</a:t>
            </a:r>
            <a:r>
              <a:rPr lang="en-US" altLang="zh-CN" sz="2200" b="1" dirty="0" smtClean="0">
                <a:latin typeface="+mn-ea"/>
              </a:rPr>
              <a:t>《</a:t>
            </a:r>
            <a:r>
              <a:rPr lang="en-US" sz="2200" b="1" dirty="0" smtClean="0">
                <a:latin typeface="+mn-ea"/>
              </a:rPr>
              <a:t>2019</a:t>
            </a:r>
            <a:r>
              <a:rPr lang="zh-CN" altLang="en-US" sz="2200" b="1" dirty="0" smtClean="0">
                <a:latin typeface="+mn-ea"/>
              </a:rPr>
              <a:t>级学生课堂十不准</a:t>
            </a:r>
            <a:r>
              <a:rPr lang="en-US" altLang="zh-CN" sz="2200" b="1" dirty="0" smtClean="0">
                <a:latin typeface="+mn-ea"/>
              </a:rPr>
              <a:t>》</a:t>
            </a:r>
            <a:r>
              <a:rPr lang="zh-CN" altLang="en-US" sz="2200" b="1" dirty="0" smtClean="0">
                <a:latin typeface="+mn-ea"/>
              </a:rPr>
              <a:t>要求，坚持每天通报、每周汇总。严格落实学校和年级处制定的</a:t>
            </a:r>
            <a:r>
              <a:rPr lang="en-US" altLang="zh-CN" sz="2200" b="1" dirty="0" smtClean="0">
                <a:latin typeface="+mn-ea"/>
              </a:rPr>
              <a:t>《</a:t>
            </a:r>
            <a:r>
              <a:rPr lang="zh-CN" altLang="en-US" sz="2200" b="1" dirty="0" smtClean="0">
                <a:latin typeface="+mn-ea"/>
              </a:rPr>
              <a:t>关于规范学生在校期间使用手机的管理办法</a:t>
            </a:r>
            <a:r>
              <a:rPr lang="en-US" altLang="zh-CN" sz="2200" b="1" dirty="0" smtClean="0">
                <a:latin typeface="+mn-ea"/>
              </a:rPr>
              <a:t>》</a:t>
            </a:r>
            <a:r>
              <a:rPr lang="zh-CN" altLang="en-US" sz="2200" b="1" dirty="0" smtClean="0">
                <a:latin typeface="+mn-ea"/>
              </a:rPr>
              <a:t>，对于违规带手机的学生，给予严厉纪律处分。严惩男女生非正常交往行为，不允许男女学生单独在操场、角落等区域过密接触，禁止男女生结对就餐等不文明行为。</a:t>
            </a:r>
            <a:endParaRPr lang="en-US" altLang="zh-CN" sz="2200" b="1" dirty="0" smtClean="0">
              <a:latin typeface="+mn-ea"/>
            </a:endParaRPr>
          </a:p>
          <a:p>
            <a:endParaRPr lang="zh-CN" altLang="en-US" sz="2200" b="1" dirty="0" smtClean="0">
              <a:latin typeface="+mn-ea"/>
            </a:endParaRPr>
          </a:p>
          <a:p>
            <a:r>
              <a:rPr lang="zh-CN" altLang="en-US" sz="2300" b="1" dirty="0" smtClean="0">
                <a:solidFill>
                  <a:srgbClr val="0000FF"/>
                </a:solidFill>
                <a:latin typeface="+mn-ea"/>
              </a:rPr>
              <a:t>  （四）强化常规管理，提高教室卫生和课间操标准。</a:t>
            </a:r>
            <a:endParaRPr lang="zh-CN" altLang="en-US" sz="23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zh-CN" altLang="en-US" sz="2300" b="1" dirty="0" smtClean="0">
                <a:latin typeface="+mn-ea"/>
              </a:rPr>
              <a:t>   </a:t>
            </a:r>
            <a:r>
              <a:rPr lang="zh-CN" altLang="en-US" sz="2200" b="1" dirty="0" smtClean="0">
                <a:latin typeface="+mn-ea"/>
              </a:rPr>
              <a:t>认真总结上学期后半程跑操不整齐、教室卫生差的教训，严格标准，提高要求，争取课间操和卫生提升一个档次。对于课间操，首先班主任要认真对待，端正对课间操的态度。班主任要明确、严格地要求学生，从开始跑步到课间操结束，抓好跑操过程中的每一环节。其次要求学生重视课间操，课间操出现混乱，主要原因是学生跑操不认真。年级处要不定期对各班的跑操质量进行评分，发放跑操流动红旗，举办一到两次跑操比赛，对优胜者进行表彰，成绩作为评选先进班集体的依据。对于教室卫生，要依据</a:t>
            </a:r>
            <a:r>
              <a:rPr lang="en-US" altLang="zh-CN" sz="2200" b="1" dirty="0" smtClean="0">
                <a:latin typeface="+mn-ea"/>
              </a:rPr>
              <a:t>《</a:t>
            </a:r>
            <a:r>
              <a:rPr lang="en-US" sz="2200" b="1" dirty="0" smtClean="0">
                <a:latin typeface="+mn-ea"/>
              </a:rPr>
              <a:t>2019</a:t>
            </a:r>
            <a:r>
              <a:rPr lang="zh-CN" altLang="en-US" sz="2200" b="1" dirty="0" smtClean="0">
                <a:latin typeface="+mn-ea"/>
              </a:rPr>
              <a:t>级教室卫生检查标准</a:t>
            </a:r>
            <a:r>
              <a:rPr lang="en-US" altLang="zh-CN" sz="2200" b="1" dirty="0" smtClean="0">
                <a:latin typeface="+mn-ea"/>
              </a:rPr>
              <a:t>》</a:t>
            </a:r>
            <a:r>
              <a:rPr lang="zh-CN" altLang="en-US" sz="2200" b="1" dirty="0" smtClean="0">
                <a:latin typeface="+mn-ea"/>
              </a:rPr>
              <a:t>，结合疫情防控要求，加大检查力度，进行量化评比，发放卫生流动红旗。</a:t>
            </a:r>
            <a:endParaRPr lang="zh-CN" altLang="en-US" sz="2200" b="1" dirty="0">
              <a:latin typeface="+mn-ea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一、学生管理活动方面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451604" y="1000902"/>
            <a:ext cx="11430080" cy="55007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951670" y="1435424"/>
            <a:ext cx="10429948" cy="4709014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r>
              <a:rPr lang="zh-CN" altLang="en-US" sz="2500" b="1" dirty="0" smtClean="0">
                <a:solidFill>
                  <a:srgbClr val="0000FF"/>
                </a:solidFill>
                <a:latin typeface="+mn-ea"/>
              </a:rPr>
              <a:t>   </a:t>
            </a:r>
            <a:r>
              <a:rPr lang="zh-CN" altLang="en-US" sz="2500" b="1" dirty="0" smtClean="0">
                <a:solidFill>
                  <a:srgbClr val="0000FF"/>
                </a:solidFill>
              </a:rPr>
              <a:t>（五）组织特色活动，坚持活动育人。</a:t>
            </a:r>
            <a:endParaRPr lang="zh-CN" altLang="en-US" sz="2500" b="1" dirty="0" smtClean="0">
              <a:solidFill>
                <a:srgbClr val="0000FF"/>
              </a:solidFill>
            </a:endParaRPr>
          </a:p>
          <a:p>
            <a:r>
              <a:rPr lang="zh-CN" altLang="en-US" sz="2500" b="1" dirty="0" smtClean="0"/>
              <a:t>         要精心设计丰富多彩的活动，让校园有歌声，有笑声，有欢呼雀跃，有手舞足蹈、更有诗词音赋。要结合各个学科特点，组织实施各种知识竞赛、演讲比赛、诵读比赛；和体育老师协调，组织学生喜闻乐见的竞技比赛和趣味比赛。</a:t>
            </a:r>
            <a:endParaRPr lang="en-US" altLang="zh-CN" sz="2500" b="1" dirty="0" smtClean="0"/>
          </a:p>
          <a:p>
            <a:endParaRPr lang="zh-CN" altLang="en-US" sz="2500" b="1" dirty="0" smtClean="0"/>
          </a:p>
          <a:p>
            <a:r>
              <a:rPr lang="zh-CN" altLang="en-US" sz="2500" b="1" dirty="0" smtClean="0">
                <a:solidFill>
                  <a:srgbClr val="0000FF"/>
                </a:solidFill>
              </a:rPr>
              <a:t>        （六）加强与家长的沟通，提高家校合作办学水平。</a:t>
            </a:r>
            <a:endParaRPr lang="zh-CN" altLang="en-US" sz="2500" b="1" dirty="0" smtClean="0">
              <a:solidFill>
                <a:srgbClr val="0000FF"/>
              </a:solidFill>
            </a:endParaRPr>
          </a:p>
          <a:p>
            <a:r>
              <a:rPr lang="zh-CN" altLang="en-US" sz="2500" b="1" dirty="0" smtClean="0"/>
              <a:t>          结合疫情防控形势，采取多种形式，加强与家长的沟通与交流。要线上与线下相结合，利用钉钉群和家长代表进校园等形式不定期召开家长会；要班主任充分利用微信群，及时和家长沟通学生情况；要组织家长参加优秀学生表彰大会，鼓舞学生斗志；在条件允许的情况下，组织家长开放日活动。</a:t>
            </a:r>
            <a:endParaRPr lang="zh-CN" altLang="en-US" sz="2500" b="1" dirty="0"/>
          </a:p>
        </p:txBody>
      </p:sp>
      <p:cxnSp>
        <p:nvCxnSpPr>
          <p:cNvPr id="15" name="直接连接符 14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一、学生管理活动方面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451604" y="1000902"/>
            <a:ext cx="11430080" cy="55007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951670" y="1239746"/>
            <a:ext cx="10429948" cy="5047568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r>
              <a:rPr lang="zh-CN" altLang="en-US" sz="2300" b="1" dirty="0" smtClean="0">
                <a:solidFill>
                  <a:srgbClr val="0000FF"/>
                </a:solidFill>
                <a:latin typeface="+mn-ea"/>
              </a:rPr>
              <a:t>   （一）加强师德教育，宣扬爱岗敬业、无私奉献。</a:t>
            </a:r>
            <a:endParaRPr lang="zh-CN" altLang="en-US" sz="23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zh-CN" altLang="en-US" sz="2300" b="1" dirty="0" smtClean="0">
                <a:latin typeface="+mn-ea"/>
              </a:rPr>
              <a:t>    一要加强年级教师的坐班纪律，不允许任何教师无故缺勤，凡被办</a:t>
            </a:r>
            <a:endParaRPr lang="zh-CN" altLang="en-US" sz="2300" b="1" dirty="0" smtClean="0">
              <a:latin typeface="+mn-ea"/>
            </a:endParaRPr>
          </a:p>
          <a:p>
            <a:r>
              <a:rPr lang="zh-CN" altLang="en-US" sz="2300" b="1" dirty="0" smtClean="0">
                <a:latin typeface="+mn-ea"/>
              </a:rPr>
              <a:t>公室在门口通报的，一律书面写出原因，年级每周至少一次查岗，凡不在岗者，给予通报。二是要禁止教师辱骂、体罚学生，全面规范年级教师言行，禁止教师布置过量的重复性和惩罚性作业。三是引导教师顾全大局，从学生实际出发，自觉服从年级教学，爱岗敬业。</a:t>
            </a:r>
            <a:endParaRPr lang="en-US" altLang="zh-CN" sz="2300" b="1" dirty="0" smtClean="0">
              <a:latin typeface="+mn-ea"/>
            </a:endParaRPr>
          </a:p>
          <a:p>
            <a:endParaRPr lang="zh-CN" altLang="en-US" sz="2300" b="1" dirty="0" smtClean="0">
              <a:latin typeface="+mn-ea"/>
            </a:endParaRPr>
          </a:p>
          <a:p>
            <a:r>
              <a:rPr lang="zh-CN" altLang="en-US" sz="2300" b="1" dirty="0" smtClean="0">
                <a:latin typeface="+mn-ea"/>
              </a:rPr>
              <a:t>   </a:t>
            </a:r>
            <a:r>
              <a:rPr lang="zh-CN" altLang="en-US" sz="2300" b="1" dirty="0" smtClean="0">
                <a:solidFill>
                  <a:srgbClr val="0000FF"/>
                </a:solidFill>
                <a:latin typeface="+mn-ea"/>
              </a:rPr>
              <a:t>（二）强化学生日常管理，营造良好的学习氛围。</a:t>
            </a:r>
            <a:endParaRPr lang="zh-CN" altLang="en-US" sz="2300" b="1" dirty="0" smtClean="0">
              <a:solidFill>
                <a:srgbClr val="0000FF"/>
              </a:solidFill>
              <a:latin typeface="+mn-ea"/>
            </a:endParaRPr>
          </a:p>
          <a:p>
            <a:r>
              <a:rPr lang="zh-CN" altLang="en-US" sz="2300" b="1" dirty="0" smtClean="0">
                <a:latin typeface="+mn-ea"/>
              </a:rPr>
              <a:t>    一是要全面落实主题班会制度，主题班会年级统一时间，统一内容，</a:t>
            </a:r>
            <a:endParaRPr lang="zh-CN" altLang="en-US" sz="2300" b="1" dirty="0" smtClean="0">
              <a:latin typeface="+mn-ea"/>
            </a:endParaRPr>
          </a:p>
          <a:p>
            <a:r>
              <a:rPr lang="zh-CN" altLang="en-US" sz="2300" b="1" dirty="0" smtClean="0">
                <a:latin typeface="+mn-ea"/>
              </a:rPr>
              <a:t>每一次的班会要有记录，上交课件和教案，年级统一留存。二是狠抓学生的日常行为，全面落实年级制定的</a:t>
            </a:r>
            <a:r>
              <a:rPr lang="en-US" altLang="zh-CN" sz="2300" b="1" dirty="0" smtClean="0">
                <a:latin typeface="+mn-ea"/>
              </a:rPr>
              <a:t>《</a:t>
            </a:r>
            <a:r>
              <a:rPr lang="zh-CN" altLang="en-US" sz="2300" b="1" dirty="0" smtClean="0">
                <a:latin typeface="+mn-ea"/>
              </a:rPr>
              <a:t>手机管理规定</a:t>
            </a:r>
            <a:r>
              <a:rPr lang="en-US" altLang="zh-CN" sz="2300" b="1" dirty="0" smtClean="0">
                <a:latin typeface="+mn-ea"/>
              </a:rPr>
              <a:t>》</a:t>
            </a:r>
            <a:r>
              <a:rPr lang="zh-CN" altLang="en-US" sz="2300" b="1" dirty="0" smtClean="0">
                <a:latin typeface="+mn-ea"/>
              </a:rPr>
              <a:t>及</a:t>
            </a:r>
            <a:r>
              <a:rPr lang="en-US" altLang="zh-CN" sz="2300" b="1" dirty="0" smtClean="0">
                <a:latin typeface="+mn-ea"/>
              </a:rPr>
              <a:t>《</a:t>
            </a:r>
            <a:r>
              <a:rPr lang="zh-CN" altLang="en-US" sz="2300" b="1" dirty="0" smtClean="0">
                <a:latin typeface="+mn-ea"/>
              </a:rPr>
              <a:t>课堂十不准</a:t>
            </a:r>
            <a:r>
              <a:rPr lang="en-US" altLang="zh-CN" sz="2300" b="1" dirty="0" smtClean="0">
                <a:latin typeface="+mn-ea"/>
              </a:rPr>
              <a:t>》</a:t>
            </a:r>
            <a:r>
              <a:rPr lang="zh-CN" altLang="en-US" sz="2300" b="1" dirty="0" smtClean="0">
                <a:latin typeface="+mn-ea"/>
              </a:rPr>
              <a:t>，对经常违反课堂纪律的学生集中给他们开会，从年级层面给他们以震慑，促其改掉坏习惯。三是狠抓考试纪律，凡是考试作弊的学生一律给予纪律处分，让学生真正养成诚实应考的习惯。</a:t>
            </a:r>
            <a:endParaRPr lang="zh-CN" altLang="en-US" sz="2300" b="1" dirty="0">
              <a:latin typeface="+mn-ea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二、教师管理教学方面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451604" y="1000902"/>
            <a:ext cx="11430080" cy="55007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951670" y="1143778"/>
            <a:ext cx="10429948" cy="5524622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r>
              <a:rPr lang="zh-CN" altLang="en-US" sz="2300" b="1" dirty="0" smtClean="0">
                <a:solidFill>
                  <a:srgbClr val="0000FF"/>
                </a:solidFill>
                <a:latin typeface="+mn-ea"/>
              </a:rPr>
              <a:t>   </a:t>
            </a:r>
            <a:r>
              <a:rPr lang="zh-CN" altLang="en-US" sz="2200" b="1" dirty="0" smtClean="0">
                <a:solidFill>
                  <a:srgbClr val="0000FF"/>
                </a:solidFill>
              </a:rPr>
              <a:t>（三）规范教师的课堂教学，保证良好的教学秩序。</a:t>
            </a:r>
            <a:endParaRPr lang="zh-CN" altLang="en-US" sz="2200" b="1" dirty="0" smtClean="0">
              <a:solidFill>
                <a:srgbClr val="0000FF"/>
              </a:solidFill>
            </a:endParaRPr>
          </a:p>
          <a:p>
            <a:r>
              <a:rPr lang="zh-CN" altLang="en-US" b="1" dirty="0" smtClean="0"/>
              <a:t>          一是继续抓好教师的集体备课，教研课，集体备课必须全员参加，</a:t>
            </a:r>
            <a:endParaRPr lang="zh-CN" altLang="en-US" b="1" dirty="0" smtClean="0"/>
          </a:p>
          <a:p>
            <a:r>
              <a:rPr lang="zh-CN" altLang="en-US" b="1" dirty="0" smtClean="0"/>
              <a:t>特殊原因不能参加的要向年级主任请假，教研课后所有教师必须集中评课，评课不能只讲优点，必须找出缺点，力争把教研课上成样板课。二是要坚决杜绝教师在上课、自习、监考等过程中无故迟到、早退、旷教、接打手机等行为，年级将加大巡查力度，如出现上述行为坚决对其处罚。三是继续规范体育课教学，上学期实行模块教学后效果良好，这一学期除继续模块教学外，还要对每节课学生的活动强度等一些细节加以规范，力争体育课更上一层楼。</a:t>
            </a:r>
            <a:endParaRPr lang="en-US" altLang="zh-CN" b="1" dirty="0" smtClean="0"/>
          </a:p>
          <a:p>
            <a:endParaRPr lang="zh-CN" altLang="en-US" sz="2200" b="1" dirty="0" smtClean="0">
              <a:solidFill>
                <a:srgbClr val="0000FF"/>
              </a:solidFill>
            </a:endParaRPr>
          </a:p>
          <a:p>
            <a:r>
              <a:rPr lang="zh-CN" altLang="en-US" sz="2200" b="1" dirty="0" smtClean="0">
                <a:solidFill>
                  <a:srgbClr val="0000FF"/>
                </a:solidFill>
              </a:rPr>
              <a:t>       （四）落实高效课堂改革，提高课堂教学效率。</a:t>
            </a:r>
            <a:endParaRPr lang="zh-CN" altLang="en-US" sz="2200" b="1" dirty="0" smtClean="0">
              <a:solidFill>
                <a:srgbClr val="0000FF"/>
              </a:solidFill>
            </a:endParaRPr>
          </a:p>
          <a:p>
            <a:r>
              <a:rPr lang="zh-CN" altLang="en-US" b="1" dirty="0" smtClean="0"/>
              <a:t>          一是继续推行启发式、互动式、探究式教学，组织研究型、项目化、</a:t>
            </a:r>
            <a:endParaRPr lang="zh-CN" altLang="en-US" b="1" dirty="0" smtClean="0"/>
          </a:p>
          <a:p>
            <a:r>
              <a:rPr lang="zh-CN" altLang="en-US" b="1" dirty="0" smtClean="0"/>
              <a:t>合作式学习，充分利用现代化技术手段，开展情景教学。二是组织各学科备课组长交叉听课，互相学习，并对所听学科教师的高效课堂模式打分等，在年级内部公示，以达到鼓励先进、鞭策后进的目的。三是组织学生座谈，深入了解高效课堂的落实情况，对不能落实高效课堂的教师单独谈话。四是充分发挥名师带动作用，广泛开展名师示范课、讲课比赛等。五是注重学案质量，定期举行各学科的学案观摩。</a:t>
            </a:r>
            <a:endParaRPr lang="zh-CN" altLang="en-US" b="1" dirty="0"/>
          </a:p>
        </p:txBody>
      </p:sp>
      <p:cxnSp>
        <p:nvCxnSpPr>
          <p:cNvPr id="15" name="直接连接符 14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二、教师管理教学方面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451604" y="1000902"/>
            <a:ext cx="11430080" cy="55007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951670" y="1477214"/>
            <a:ext cx="10429948" cy="4524348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r>
              <a:rPr lang="zh-CN" altLang="en-US" sz="2300" b="1" dirty="0" smtClean="0">
                <a:solidFill>
                  <a:srgbClr val="0000FF"/>
                </a:solidFill>
                <a:latin typeface="+mn-ea"/>
              </a:rPr>
              <a:t>   </a:t>
            </a:r>
            <a:r>
              <a:rPr lang="zh-CN" altLang="en-US" sz="2400" b="1" dirty="0" smtClean="0">
                <a:solidFill>
                  <a:srgbClr val="0000FF"/>
                </a:solidFill>
              </a:rPr>
              <a:t>（五）继续举行各学科的特色活动，激发学生的学习兴趣。</a:t>
            </a:r>
            <a:endParaRPr lang="zh-CN" altLang="en-US" sz="2400" b="1" dirty="0" smtClean="0">
              <a:solidFill>
                <a:srgbClr val="0000FF"/>
              </a:solidFill>
            </a:endParaRPr>
          </a:p>
          <a:p>
            <a:r>
              <a:rPr lang="zh-CN" altLang="en-US" sz="2400" b="1" dirty="0" smtClean="0"/>
              <a:t>        一是各学科的特色活动形式一定要有创新，不能以考试做题的形式</a:t>
            </a:r>
            <a:endParaRPr lang="zh-CN" altLang="en-US" sz="2400" b="1" dirty="0" smtClean="0"/>
          </a:p>
          <a:p>
            <a:r>
              <a:rPr lang="zh-CN" altLang="en-US" sz="2400" b="1" dirty="0" smtClean="0"/>
              <a:t>举行，二是各学科的活动要符合学科特色，切实提高学生的学科素养，例如组织语文、英语阅读交流会、演讲比赛等。三是学科特色活动一定要遵从学生意志，真正做到学生心里，不能成为学生的负担。</a:t>
            </a:r>
            <a:endParaRPr lang="en-US" altLang="zh-CN" sz="2400" b="1" dirty="0" smtClean="0"/>
          </a:p>
          <a:p>
            <a:endParaRPr lang="zh-CN" altLang="en-US" sz="2400" b="1" dirty="0" smtClean="0"/>
          </a:p>
          <a:p>
            <a:r>
              <a:rPr lang="zh-CN" altLang="en-US" sz="2400" b="1" dirty="0" smtClean="0">
                <a:solidFill>
                  <a:srgbClr val="0000FF"/>
                </a:solidFill>
              </a:rPr>
              <a:t>      （六）多渠道拓宽升学渠道，让更多学生有升学机会。</a:t>
            </a:r>
            <a:endParaRPr lang="zh-CN" altLang="en-US" sz="2400" b="1" dirty="0" smtClean="0">
              <a:solidFill>
                <a:srgbClr val="0000FF"/>
              </a:solidFill>
            </a:endParaRPr>
          </a:p>
          <a:p>
            <a:r>
              <a:rPr lang="zh-CN" altLang="en-US" sz="2400" b="1" dirty="0" smtClean="0"/>
              <a:t>        一是组建新的美术班。年级在放假前对六个政史地组合的班级进行了动员，派专业老师进班对学生宣传，准备在开学后立即成立新的美术班，这是根据往年经验，拓宽学生的升学途径的具体措施。二是鼓励文化课升学无望的学生选择健美操、空乘、编导等艺术的学习，努力让每一个学生都有升学的盼头。</a:t>
            </a:r>
            <a:endParaRPr lang="zh-CN" altLang="en-US" sz="2400" b="1" dirty="0"/>
          </a:p>
        </p:txBody>
      </p:sp>
      <p:cxnSp>
        <p:nvCxnSpPr>
          <p:cNvPr id="15" name="直接连接符 14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590428" y="189434"/>
            <a:ext cx="4080842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二、教师管理教学方面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圆角矩形 21"/>
          <p:cNvSpPr/>
          <p:nvPr/>
        </p:nvSpPr>
        <p:spPr>
          <a:xfrm>
            <a:off x="451604" y="1000902"/>
            <a:ext cx="11430080" cy="5500726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72" tIns="45736" rIns="91472" bIns="45736" rtlCol="0" anchor="ctr"/>
          <a:lstStyle/>
          <a:p>
            <a:pPr algn="ctr"/>
            <a:endParaRPr lang="zh-CN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951670" y="1239746"/>
            <a:ext cx="10429948" cy="5047568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r>
              <a:rPr lang="zh-CN" altLang="en-US" sz="3500" b="1" dirty="0" smtClean="0">
                <a:solidFill>
                  <a:srgbClr val="0000FF"/>
                </a:solidFill>
              </a:rPr>
              <a:t>目标落实：</a:t>
            </a:r>
            <a:endParaRPr lang="en-US" altLang="zh-CN" sz="3500" b="1" dirty="0" smtClean="0">
              <a:solidFill>
                <a:srgbClr val="0000FF"/>
              </a:solidFill>
            </a:endParaRPr>
          </a:p>
          <a:p>
            <a:r>
              <a:rPr lang="en-US" altLang="zh-CN" sz="2800" b="1" dirty="0" smtClean="0"/>
              <a:t>         </a:t>
            </a:r>
            <a:r>
              <a:rPr lang="zh-CN" altLang="en-US" sz="2800" b="1" dirty="0" smtClean="0"/>
              <a:t>全面强化教师教研活动，通过教研活动打造精品学案，提高学科整体教学水平。</a:t>
            </a:r>
            <a:endParaRPr lang="en-US" altLang="zh-CN" sz="2800" b="1" dirty="0" smtClean="0"/>
          </a:p>
          <a:p>
            <a:endParaRPr lang="zh-CN" altLang="en-US" sz="2800" b="1" dirty="0" smtClean="0"/>
          </a:p>
          <a:p>
            <a:r>
              <a:rPr lang="zh-CN" altLang="en-US" sz="2800" b="1" dirty="0" smtClean="0"/>
              <a:t>        年级这些年来在学生管理方面推出了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课堂十不准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，在教师教学管理方面推出了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教师高效课堂教学十必须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。在班主任管理方面推出了</a:t>
            </a:r>
            <a:r>
              <a:rPr lang="en-US" altLang="zh-CN" sz="2800" b="1" dirty="0" smtClean="0"/>
              <a:t>《</a:t>
            </a:r>
            <a:r>
              <a:rPr lang="en-US" sz="2800" b="1" dirty="0" smtClean="0"/>
              <a:t>2019</a:t>
            </a:r>
            <a:r>
              <a:rPr lang="zh-CN" altLang="en-US" sz="2800" b="1" dirty="0" smtClean="0"/>
              <a:t>级班主任工作十引领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。在这个管理框架下，为了进一步加强教研，推出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精细化教研十要求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。</a:t>
            </a:r>
            <a:endParaRPr lang="en-US" altLang="zh-CN" sz="2800" b="1" dirty="0" smtClean="0"/>
          </a:p>
          <a:p>
            <a:endParaRPr lang="en-US" altLang="zh-CN" sz="2800" b="1" dirty="0" smtClean="0"/>
          </a:p>
          <a:p>
            <a:r>
              <a:rPr lang="zh-CN" altLang="en-US" sz="3500" b="1" dirty="0" smtClean="0">
                <a:solidFill>
                  <a:srgbClr val="0000FF"/>
                </a:solidFill>
              </a:rPr>
              <a:t>具体措施做法：</a:t>
            </a:r>
            <a:endParaRPr lang="zh-CN" altLang="en-US" sz="3500" b="1" dirty="0" smtClean="0">
              <a:solidFill>
                <a:srgbClr val="0000FF"/>
              </a:solidFill>
            </a:endParaRPr>
          </a:p>
          <a:p>
            <a:r>
              <a:rPr lang="zh-CN" altLang="en-US" sz="2800" b="1" dirty="0" smtClean="0"/>
              <a:t>     依托</a:t>
            </a:r>
            <a:r>
              <a:rPr lang="en-US" altLang="zh-CN" sz="2800" b="1" dirty="0" smtClean="0"/>
              <a:t>《</a:t>
            </a:r>
            <a:r>
              <a:rPr lang="zh-CN" altLang="en-US" sz="2800" b="1" dirty="0" smtClean="0"/>
              <a:t>精细化教研十要求</a:t>
            </a:r>
            <a:r>
              <a:rPr lang="en-US" altLang="zh-CN" sz="2800" b="1" dirty="0" smtClean="0"/>
              <a:t>》</a:t>
            </a:r>
            <a:r>
              <a:rPr lang="zh-CN" altLang="en-US" sz="2800" b="1" dirty="0" smtClean="0"/>
              <a:t>成立精细化教研领导考核小组。</a:t>
            </a:r>
            <a:endParaRPr lang="zh-CN" altLang="en-US" sz="2800" b="1" dirty="0"/>
          </a:p>
        </p:txBody>
      </p:sp>
      <p:cxnSp>
        <p:nvCxnSpPr>
          <p:cNvPr id="15" name="直接连接符 14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590428" y="189434"/>
            <a:ext cx="46477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三、精品工程：精细化教研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523438" y="929464"/>
            <a:ext cx="4143404" cy="554030"/>
          </a:xfrm>
          <a:prstGeom prst="rect">
            <a:avLst/>
          </a:prstGeom>
          <a:noFill/>
        </p:spPr>
        <p:txBody>
          <a:bodyPr wrap="square" lIns="91472" tIns="45736" rIns="91472" bIns="45736" rtlCol="0">
            <a:spAutoFit/>
          </a:bodyPr>
          <a:lstStyle/>
          <a:p>
            <a:r>
              <a:rPr lang="en-US" altLang="zh-CN" sz="3000" b="1" dirty="0" smtClean="0">
                <a:solidFill>
                  <a:srgbClr val="0000FF"/>
                </a:solidFill>
                <a:latin typeface="方正小标宋简体" pitchFamily="65" charset="-122"/>
                <a:ea typeface="方正小标宋简体" pitchFamily="65" charset="-122"/>
              </a:rPr>
              <a:t>《</a:t>
            </a:r>
            <a:r>
              <a:rPr lang="zh-CN" altLang="en-US" sz="3000" b="1" dirty="0" smtClean="0">
                <a:solidFill>
                  <a:srgbClr val="0000FF"/>
                </a:solidFill>
                <a:latin typeface="方正小标宋简体" pitchFamily="65" charset="-122"/>
                <a:ea typeface="方正小标宋简体" pitchFamily="65" charset="-122"/>
              </a:rPr>
              <a:t>精细化教研十要求</a:t>
            </a:r>
            <a:r>
              <a:rPr lang="en-US" altLang="zh-CN" sz="3000" b="1" dirty="0" smtClean="0">
                <a:solidFill>
                  <a:srgbClr val="0000FF"/>
                </a:solidFill>
                <a:latin typeface="方正小标宋简体" pitchFamily="65" charset="-122"/>
                <a:ea typeface="方正小标宋简体" pitchFamily="65" charset="-122"/>
              </a:rPr>
              <a:t>》</a:t>
            </a:r>
            <a:endParaRPr lang="en-US" altLang="zh-CN" sz="3000" b="1" dirty="0" smtClean="0">
              <a:solidFill>
                <a:srgbClr val="0000FF"/>
              </a:solidFill>
              <a:latin typeface="方正小标宋简体" pitchFamily="65" charset="-122"/>
              <a:ea typeface="方正小标宋简体" pitchFamily="65" charset="-122"/>
            </a:endParaRPr>
          </a:p>
        </p:txBody>
      </p:sp>
      <p:cxnSp>
        <p:nvCxnSpPr>
          <p:cNvPr id="15" name="直接连接符 14"/>
          <p:cNvCxnSpPr/>
          <p:nvPr/>
        </p:nvCxnSpPr>
        <p:spPr>
          <a:xfrm>
            <a:off x="0" y="909514"/>
            <a:ext cx="12200731" cy="0"/>
          </a:xfrm>
          <a:prstGeom prst="line">
            <a:avLst/>
          </a:prstGeom>
          <a:ln w="28575">
            <a:solidFill>
              <a:srgbClr val="3190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43"/>
          <p:cNvSpPr txBox="1">
            <a:spLocks noChangeArrowheads="1"/>
          </p:cNvSpPr>
          <p:nvPr/>
        </p:nvSpPr>
        <p:spPr bwMode="auto">
          <a:xfrm>
            <a:off x="2590428" y="189434"/>
            <a:ext cx="46477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微软雅黑" pitchFamily="34" charset="-122"/>
              </a:defRPr>
            </a:lvl9pPr>
          </a:lstStyle>
          <a:p>
            <a:r>
              <a:rPr lang="zh-CN" alt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</a:rPr>
              <a:t>三、精品工程：精细化教研</a:t>
            </a:r>
            <a:endParaRPr lang="en-US" altLang="zh-CN" sz="2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</a:endParaRPr>
          </a:p>
        </p:txBody>
      </p:sp>
      <p:sp>
        <p:nvSpPr>
          <p:cNvPr id="17" name="燕尾形 16"/>
          <p:cNvSpPr/>
          <p:nvPr/>
        </p:nvSpPr>
        <p:spPr>
          <a:xfrm>
            <a:off x="1586327" y="1"/>
            <a:ext cx="860084" cy="909514"/>
          </a:xfrm>
          <a:prstGeom prst="chevron">
            <a:avLst/>
          </a:prstGeom>
          <a:solidFill>
            <a:srgbClr val="319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solidFill>
                <a:schemeClr val="tx1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37290" y="1686973"/>
            <a:ext cx="11787270" cy="4536440"/>
          </a:xfrm>
          <a:prstGeom prst="rect">
            <a:avLst/>
          </a:prstGeom>
          <a:noFill/>
          <a:ln w="38100">
            <a:solidFill>
              <a:srgbClr val="00B050"/>
            </a:solidFill>
            <a:prstDash val="sysDash"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sz="1900" b="1" i="0" u="none" strike="noStrike" cap="none" normalizeH="0" baseline="0" dirty="0" smtClean="0">
                <a:ln>
                  <a:noFill/>
                </a:ln>
                <a:latin typeface="楷体" pitchFamily="49" charset="-122"/>
                <a:ea typeface="楷体" pitchFamily="49" charset="-122"/>
                <a:cs typeface="Times New Roman" pitchFamily="18" charset="0"/>
              </a:rPr>
              <a:t>一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latin typeface="楷体" pitchFamily="49" charset="-122"/>
                <a:ea typeface="楷体" pitchFamily="49" charset="-122"/>
                <a:cs typeface="Times New Roman" pitchFamily="18" charset="0"/>
              </a:rPr>
              <a:t>要求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latin typeface="楷体" pitchFamily="49" charset="-122"/>
                <a:ea typeface="楷体" pitchFamily="49" charset="-122"/>
                <a:cs typeface="Times New Roman" pitchFamily="18" charset="0"/>
              </a:rPr>
              <a:t>教研时学科内人数齐全，按时开展教研。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二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要以备课组长为核心，精心打造优质学案，切实保障学案的质量。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三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要以高效课堂为核心，精心打造实用高效的课堂课件。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四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要以高考为方向，精心研究符合高考规律的重点知识，抓住教学的核心。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五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要以高考为方向，精心编辑符合高考规律的习题，切实提高训练题的质量。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六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要研究学情，切实了解自己学科学生的薄弱点，有的放矢的提高学生成绩。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七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要研究教法，真正提高教师的教学水平，强化教研时的经验交流。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八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要在高效课堂模式的基础上，研究符合本学科规律的新的方法和措施，切实提高课堂效率。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457200" marR="0" lvl="0" indent="-45720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ea1ChsPeriod" startAt="9"/>
            </a:pPr>
            <a:r>
              <a:rPr kumimoji="0" lang="zh-CN" altLang="en-US" sz="1900" b="1" i="0" u="none" strike="noStrike" cap="none" normalizeH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要在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强化大教研的基础上，根据学科时间开展小教研，让教研风气始终贯穿在整个教学办公室当中。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十</a:t>
            </a:r>
            <a:r>
              <a:rPr kumimoji="0" lang="en-US" altLang="zh-CN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. 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要</a:t>
            </a:r>
            <a:r>
              <a:rPr kumimoji="0" lang="zh-CN" altLang="en-US" sz="1900" b="1" i="0" u="none" strike="noStrike" cap="none" normalizeH="0" baseline="0" dirty="0" smtClean="0">
                <a:ln>
                  <a:noFill/>
                </a:ln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强化学习，特别是向先进的地区学校学习，利用外出学习或者网上学习先进的教研组织方法。</a:t>
            </a:r>
            <a:endParaRPr kumimoji="0" lang="zh-CN" altLang="en-US" sz="1900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theme/theme1.xml><?xml version="1.0" encoding="utf-8"?>
<a:theme xmlns:a="http://schemas.openxmlformats.org/drawingml/2006/main" name="Office 主题">
  <a:themeElements>
    <a:clrScheme name="自定义 8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EF7768"/>
      </a:accent1>
      <a:accent2>
        <a:srgbClr val="C7C7C7"/>
      </a:accent2>
      <a:accent3>
        <a:srgbClr val="38B1BF"/>
      </a:accent3>
      <a:accent4>
        <a:srgbClr val="FF9933"/>
      </a:accent4>
      <a:accent5>
        <a:srgbClr val="7F7F7F"/>
      </a:accent5>
      <a:accent6>
        <a:srgbClr val="878787"/>
      </a:accent6>
      <a:hlink>
        <a:srgbClr val="006387"/>
      </a:hlink>
      <a:folHlink>
        <a:srgbClr val="8B8B8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3421</Words>
  <Application>WPS 演示</Application>
  <PresentationFormat>自定义</PresentationFormat>
  <Paragraphs>106</Paragraphs>
  <Slides>11</Slides>
  <Notes>11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邦邦家园</dc:title>
  <dc:creator>邦邦家园</dc:creator>
  <cp:keywords>https://shop114556147.taobao.com</cp:keywords>
  <cp:category>https://shop114556147.taobao.com</cp:category>
  <cp:lastModifiedBy>Administrator</cp:lastModifiedBy>
  <cp:revision>231</cp:revision>
  <dcterms:created xsi:type="dcterms:W3CDTF">2015-04-23T03:04:00Z</dcterms:created>
  <dcterms:modified xsi:type="dcterms:W3CDTF">2021-02-22T01:44:37Z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2052-10.8.0.5562</vt:lpwstr>
  </property>
</Properties>
</file>